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9" r:id="rId3"/>
    <p:sldId id="268" r:id="rId4"/>
    <p:sldId id="256" r:id="rId5"/>
    <p:sldId id="257" r:id="rId6"/>
    <p:sldId id="258" r:id="rId7"/>
    <p:sldId id="261" r:id="rId8"/>
    <p:sldId id="262" r:id="rId9"/>
    <p:sldId id="263" r:id="rId10"/>
    <p:sldId id="264" r:id="rId11"/>
    <p:sldId id="265" r:id="rId12"/>
    <p:sldId id="266" r:id="rId13"/>
    <p:sldId id="2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7"/>
    <p:restoredTop sz="94676"/>
  </p:normalViewPr>
  <p:slideViewPr>
    <p:cSldViewPr snapToGrid="0" snapToObjects="1">
      <p:cViewPr varScale="1">
        <p:scale>
          <a:sx n="106" d="100"/>
          <a:sy n="106" d="100"/>
        </p:scale>
        <p:origin x="4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964D1-7BF7-BD49-BB90-5034B0DF68A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0BB0144-17AA-854D-A3B9-7D73AA203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5482F0A-A507-C142-94F3-EACDB0438685}"/>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F39C7D67-CE61-E741-BDB7-144A70117B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0C8A55-0370-0141-8FC2-FEB66D97C8E2}"/>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54092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9D87F-9E01-AA42-8689-4919169B90D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3A202A6-3862-7048-B164-5F2FFDAAE344}"/>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D499B820-FEBB-AE48-B557-5AD68CA56E89}"/>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0EB8B27B-B34A-B64F-9EB5-A9B2ADBDAD3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EFF72A1-4715-4F44-86AA-7B738D0FD76B}"/>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47186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B7AEBC2-45D5-1547-A9CD-2C00E3C9728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9F3C522-A41F-9C4F-9057-0539A850AD23}"/>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3148D3D4-F58F-1046-8B8C-E6C04E9E87EC}"/>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6EE147B0-1274-1C41-A28C-34CEFDC8B4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81724E-1D77-1C43-AF7D-11C0B7EC630C}"/>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223619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445D1-9A33-D84D-8F8F-A7095D9AD41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3B3C4D2-5433-F643-99FD-76992C4CF785}"/>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68CD3D6D-C4E9-6F4A-B96C-559B78E8FF82}"/>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0A4B3D07-D0CF-9E4B-BBB8-8A5E1FC23C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9AFEE7F-4A75-7D4B-9AEA-F548717C38B4}"/>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281621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75355-1285-4D47-BB79-44558BE6D11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D190547-D61A-0548-A91A-2C5F213145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76289E19-B19A-7F4A-B247-0F90C42FFB49}"/>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FAC0222D-311D-F743-9067-32169F355FF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DE6434-08BE-184B-938A-C8D576D8D8DB}"/>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10172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9CE0F0-C8FC-7E4B-8861-E8D92A0F059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5224844-2A39-504D-85E1-1085D160A6D5}"/>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41F2A90D-9C83-A54A-B5E4-EFA72F91A55C}"/>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9A46F122-113D-4043-AD3C-95BEEC2079E5}"/>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6" name="Tijdelijke aanduiding voor voettekst 5">
            <a:extLst>
              <a:ext uri="{FF2B5EF4-FFF2-40B4-BE49-F238E27FC236}">
                <a16:creationId xmlns:a16="http://schemas.microsoft.com/office/drawing/2014/main" id="{7F89F88D-CC5A-4D45-9419-B9270EB9A35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6021EBB-172B-754C-BDA6-89DD0AD72971}"/>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138266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40D08F-41AF-FC42-B0F7-CB297C1C41C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A236D15-BF19-814E-B4C5-D9E996C31B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FFA77E71-FE3F-864A-BB6B-7D802518DE2F}"/>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38116509-4CB9-C44D-B177-51AA7427CC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86E0E843-186F-8647-8C97-5FE230E42C59}"/>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E00F3F87-436A-904D-8B80-A082290BEEE6}"/>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8" name="Tijdelijke aanduiding voor voettekst 7">
            <a:extLst>
              <a:ext uri="{FF2B5EF4-FFF2-40B4-BE49-F238E27FC236}">
                <a16:creationId xmlns:a16="http://schemas.microsoft.com/office/drawing/2014/main" id="{DF410605-25A0-F242-A2AA-17C3711615C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A36EE81-6F9E-E04C-B1E8-BC25404A4074}"/>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117250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6A2E71-CD66-E746-A9EF-BA51AA3C85D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3F5CEE6-214F-7B46-8FAF-B3B664E97414}"/>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4" name="Tijdelijke aanduiding voor voettekst 3">
            <a:extLst>
              <a:ext uri="{FF2B5EF4-FFF2-40B4-BE49-F238E27FC236}">
                <a16:creationId xmlns:a16="http://schemas.microsoft.com/office/drawing/2014/main" id="{A5422DCE-FB0C-8B42-8E4E-909DFC18610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92023B1-6228-864A-B25A-3928484982EE}"/>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395971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99130A2-2636-0F4F-A521-0EB4F2EDD7E7}"/>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3" name="Tijdelijke aanduiding voor voettekst 2">
            <a:extLst>
              <a:ext uri="{FF2B5EF4-FFF2-40B4-BE49-F238E27FC236}">
                <a16:creationId xmlns:a16="http://schemas.microsoft.com/office/drawing/2014/main" id="{44081299-D804-E045-BF4D-EE7C3BFB760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9E7A8C9-196D-FE43-86A7-D5EA54011FDC}"/>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24190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0EFB0F-4FB1-F141-9057-721A05603B5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8356307-B1D1-234D-B202-0BED3B7B8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B74FE1BE-18BD-E642-BE2E-4FBB35959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037EA487-2855-A94A-88D7-2A434F269280}"/>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6" name="Tijdelijke aanduiding voor voettekst 5">
            <a:extLst>
              <a:ext uri="{FF2B5EF4-FFF2-40B4-BE49-F238E27FC236}">
                <a16:creationId xmlns:a16="http://schemas.microsoft.com/office/drawing/2014/main" id="{EF880C34-7242-9A4E-8F33-D8DD4923C4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FDA8DAA-8A3E-5F4B-B553-0DD68D096900}"/>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104527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414FD-D408-C442-9888-F899B240152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BF01F37-062E-8F4C-BF14-C2AF8A822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3516A58-CCB8-0D4A-B0FA-923CC4A0A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ADB3D480-1D54-4D47-A6FF-51F0CC30AA3F}"/>
              </a:ext>
            </a:extLst>
          </p:cNvPr>
          <p:cNvSpPr>
            <a:spLocks noGrp="1"/>
          </p:cNvSpPr>
          <p:nvPr>
            <p:ph type="dt" sz="half" idx="10"/>
          </p:nvPr>
        </p:nvSpPr>
        <p:spPr/>
        <p:txBody>
          <a:bodyPr/>
          <a:lstStyle/>
          <a:p>
            <a:fld id="{336F8FB8-7173-F84A-98FE-34F08769AF22}" type="datetimeFigureOut">
              <a:rPr lang="nl-NL" smtClean="0"/>
              <a:t>25-04-2024</a:t>
            </a:fld>
            <a:endParaRPr lang="nl-NL"/>
          </a:p>
        </p:txBody>
      </p:sp>
      <p:sp>
        <p:nvSpPr>
          <p:cNvPr id="6" name="Tijdelijke aanduiding voor voettekst 5">
            <a:extLst>
              <a:ext uri="{FF2B5EF4-FFF2-40B4-BE49-F238E27FC236}">
                <a16:creationId xmlns:a16="http://schemas.microsoft.com/office/drawing/2014/main" id="{4B672EEF-54C5-1849-9864-CD59C005F99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73B8CA-611F-604E-B5EB-547FA4D6F3A7}"/>
              </a:ext>
            </a:extLst>
          </p:cNvPr>
          <p:cNvSpPr>
            <a:spLocks noGrp="1"/>
          </p:cNvSpPr>
          <p:nvPr>
            <p:ph type="sldNum" sz="quarter" idx="12"/>
          </p:nvPr>
        </p:nvSpPr>
        <p:spPr/>
        <p:txBody>
          <a:bodyPr/>
          <a:lstStyle/>
          <a:p>
            <a:fld id="{9E2031FD-5501-8146-BB17-5B209B7C06B1}" type="slidenum">
              <a:rPr lang="nl-NL" smtClean="0"/>
              <a:t>‹nr.›</a:t>
            </a:fld>
            <a:endParaRPr lang="nl-NL"/>
          </a:p>
        </p:txBody>
      </p:sp>
    </p:spTree>
    <p:extLst>
      <p:ext uri="{BB962C8B-B14F-4D97-AF65-F5344CB8AC3E}">
        <p14:creationId xmlns:p14="http://schemas.microsoft.com/office/powerpoint/2010/main" val="422700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83CC498-FD21-A547-971C-5EB370E1E9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06F7781-E6B7-BA4D-BEC2-17B32322C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132D0A5C-0749-F04E-872E-4D4FB8006A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F8FB8-7173-F84A-98FE-34F08769AF22}" type="datetimeFigureOut">
              <a:rPr lang="nl-NL" smtClean="0"/>
              <a:t>25-04-2024</a:t>
            </a:fld>
            <a:endParaRPr lang="nl-NL"/>
          </a:p>
        </p:txBody>
      </p:sp>
      <p:sp>
        <p:nvSpPr>
          <p:cNvPr id="5" name="Tijdelijke aanduiding voor voettekst 4">
            <a:extLst>
              <a:ext uri="{FF2B5EF4-FFF2-40B4-BE49-F238E27FC236}">
                <a16:creationId xmlns:a16="http://schemas.microsoft.com/office/drawing/2014/main" id="{29A025DE-C0DB-1F44-9DAD-D39B850CED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BBAFB3A-C6E8-FD4F-9E8D-032D79333A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031FD-5501-8146-BB17-5B209B7C06B1}" type="slidenum">
              <a:rPr lang="nl-NL" smtClean="0"/>
              <a:t>‹nr.›</a:t>
            </a:fld>
            <a:endParaRPr lang="nl-NL"/>
          </a:p>
        </p:txBody>
      </p:sp>
    </p:spTree>
    <p:extLst>
      <p:ext uri="{BB962C8B-B14F-4D97-AF65-F5344CB8AC3E}">
        <p14:creationId xmlns:p14="http://schemas.microsoft.com/office/powerpoint/2010/main" val="24540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6709C3-C0A6-3A4D-B989-C180EFE9FF79}"/>
              </a:ext>
            </a:extLst>
          </p:cNvPr>
          <p:cNvSpPr>
            <a:spLocks noGrp="1"/>
          </p:cNvSpPr>
          <p:nvPr>
            <p:ph type="title"/>
          </p:nvPr>
        </p:nvSpPr>
        <p:spPr>
          <a:solidFill>
            <a:schemeClr val="bg1"/>
          </a:solidFill>
        </p:spPr>
        <p:txBody>
          <a:bodyPr/>
          <a:lstStyle/>
          <a:p>
            <a:pPr algn="ctr"/>
            <a:r>
              <a:rPr lang="nl-NL" b="1" dirty="0">
                <a:solidFill>
                  <a:srgbClr val="0070C0"/>
                </a:solidFill>
              </a:rPr>
              <a:t>Indelingstrainingen</a:t>
            </a:r>
          </a:p>
        </p:txBody>
      </p:sp>
      <p:sp>
        <p:nvSpPr>
          <p:cNvPr id="3" name="Tijdelijke aanduiding voor inhoud 2">
            <a:extLst>
              <a:ext uri="{FF2B5EF4-FFF2-40B4-BE49-F238E27FC236}">
                <a16:creationId xmlns:a16="http://schemas.microsoft.com/office/drawing/2014/main" id="{D7E112D7-657D-ED43-A755-47DC193C20A6}"/>
              </a:ext>
            </a:extLst>
          </p:cNvPr>
          <p:cNvSpPr>
            <a:spLocks noGrp="1"/>
          </p:cNvSpPr>
          <p:nvPr>
            <p:ph idx="1"/>
          </p:nvPr>
        </p:nvSpPr>
        <p:spPr>
          <a:solidFill>
            <a:srgbClr val="92D050"/>
          </a:solidFill>
        </p:spPr>
        <p:txBody>
          <a:bodyPr/>
          <a:lstStyle/>
          <a:p>
            <a:pPr marL="0" indent="0" algn="ctr">
              <a:buNone/>
            </a:pPr>
            <a:endParaRPr lang="nl-NL" dirty="0"/>
          </a:p>
          <a:p>
            <a:pPr marL="0" indent="0" algn="ctr">
              <a:buNone/>
            </a:pPr>
            <a:endParaRPr lang="nl-NL" dirty="0"/>
          </a:p>
          <a:p>
            <a:pPr marL="0" indent="0" algn="ctr">
              <a:buNone/>
            </a:pPr>
            <a:endParaRPr lang="nl-NL" dirty="0"/>
          </a:p>
          <a:p>
            <a:pPr marL="0" indent="0" algn="ctr">
              <a:buNone/>
            </a:pPr>
            <a:r>
              <a:rPr lang="nl-NL" sz="5400" b="1" dirty="0"/>
              <a:t>Waarom indelingstrainingen???</a:t>
            </a:r>
          </a:p>
        </p:txBody>
      </p:sp>
    </p:spTree>
    <p:extLst>
      <p:ext uri="{BB962C8B-B14F-4D97-AF65-F5344CB8AC3E}">
        <p14:creationId xmlns:p14="http://schemas.microsoft.com/office/powerpoint/2010/main" val="251931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4000" b="1" dirty="0">
                <a:solidFill>
                  <a:srgbClr val="0070C0"/>
                </a:solidFill>
              </a:rPr>
              <a:t>Vriendenteams en vriendenverzoeken</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a:bodyPr>
          <a:lstStyle/>
          <a:p>
            <a:pPr marL="342900" indent="-342900" algn="l">
              <a:buFont typeface="Arial" panose="020B0604020202020204" pitchFamily="34" charset="0"/>
              <a:buChar char="•"/>
            </a:pPr>
            <a:r>
              <a:rPr lang="nl-NL" sz="2800" b="1" dirty="0"/>
              <a:t>In O18 en O16 zijn vriendenteams mogelijk indien er genoeg kinderen bij elkaar gezocht zijn en dit mogelijk is met de rest van de indeling van de teams</a:t>
            </a:r>
          </a:p>
          <a:p>
            <a:pPr marL="342900" indent="-342900" algn="l">
              <a:buFont typeface="Arial" panose="020B0604020202020204" pitchFamily="34" charset="0"/>
              <a:buChar char="•"/>
            </a:pPr>
            <a:r>
              <a:rPr lang="nl-NL" sz="2800" b="1" dirty="0"/>
              <a:t>Bij alle lijnen is het mogelijk om voor de teams die niet op sterkte ingedeeld worden een vriendenverzoek in te dienen. Dit verzoek moet dan wederzijds opgegeven worden en kan slechts bij één persoon. Als één van de twee kinderen in een op sterkte gedeeld team zit, kan de hoogstgeplaatste naar beneden, maar de ander niet omhoog.</a:t>
            </a:r>
          </a:p>
          <a:p>
            <a:pPr marL="342900" indent="-342900" algn="l">
              <a:buFont typeface="Arial" panose="020B0604020202020204" pitchFamily="34" charset="0"/>
              <a:buChar char="•"/>
            </a:pPr>
            <a:endParaRPr lang="nl-NL" sz="2800" b="1" dirty="0"/>
          </a:p>
          <a:p>
            <a:pPr marL="342900" indent="-342900" algn="l">
              <a:buFont typeface="Arial" panose="020B0604020202020204" pitchFamily="34" charset="0"/>
              <a:buChar char="•"/>
            </a:pPr>
            <a:endParaRPr lang="nl-NL" sz="2800" b="1" dirty="0"/>
          </a:p>
        </p:txBody>
      </p:sp>
    </p:spTree>
    <p:extLst>
      <p:ext uri="{BB962C8B-B14F-4D97-AF65-F5344CB8AC3E}">
        <p14:creationId xmlns:p14="http://schemas.microsoft.com/office/powerpoint/2010/main" val="291548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4000" b="1" dirty="0">
                <a:solidFill>
                  <a:srgbClr val="0070C0"/>
                </a:solidFill>
              </a:rPr>
              <a:t>Vervroegd doorschuiven/langer blijven?</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099"/>
            <a:ext cx="9144000" cy="5364079"/>
          </a:xfrm>
        </p:spPr>
        <p:txBody>
          <a:bodyPr>
            <a:noAutofit/>
          </a:bodyPr>
          <a:lstStyle/>
          <a:p>
            <a:pPr marL="342900" indent="-342900" algn="l">
              <a:buFont typeface="Arial" panose="020B0604020202020204" pitchFamily="34" charset="0"/>
              <a:buChar char="•"/>
            </a:pPr>
            <a:r>
              <a:rPr lang="nl-NL" sz="2800" b="1" dirty="0"/>
              <a:t>We zijn zeer behoudend met het doorschuiven van kinderen. Aan welke criteria moet voldaan worden?</a:t>
            </a:r>
          </a:p>
          <a:p>
            <a:pPr marL="514350" indent="-514350" algn="l">
              <a:buFont typeface="+mj-lt"/>
              <a:buAutoNum type="arabicPeriod"/>
            </a:pPr>
            <a:r>
              <a:rPr lang="nl-NL" sz="2800" b="1" dirty="0"/>
              <a:t>Er moet plek zijn in de hogere categorie</a:t>
            </a:r>
          </a:p>
          <a:p>
            <a:pPr marL="514350" indent="-514350" algn="l">
              <a:buFont typeface="+mj-lt"/>
              <a:buAutoNum type="arabicPeriod"/>
            </a:pPr>
            <a:r>
              <a:rPr lang="nl-NL" sz="2800" b="1" dirty="0"/>
              <a:t>Iemand is met school ook door naar een volgende klas</a:t>
            </a:r>
          </a:p>
          <a:p>
            <a:pPr marL="514350" indent="-514350" algn="l">
              <a:buFont typeface="+mj-lt"/>
              <a:buAutoNum type="arabicPeriod"/>
            </a:pPr>
            <a:r>
              <a:rPr lang="nl-NL" sz="2800" b="1" dirty="0"/>
              <a:t>Iemand is er sociaal emotioneel aan toe</a:t>
            </a:r>
          </a:p>
          <a:p>
            <a:pPr marL="514350" indent="-514350" algn="l">
              <a:buFont typeface="Arial" panose="020B0604020202020204" pitchFamily="34" charset="0"/>
              <a:buChar char="•"/>
            </a:pPr>
            <a:r>
              <a:rPr lang="nl-NL" sz="2800" b="1" dirty="0"/>
              <a:t>Het langer blijven in een categorie moet goedgekeurd worden door de bond. Ze zijn hier heel streng in. Meestal heb je een doktersverklaring nodig. Ze zijn wel soepeler bij:</a:t>
            </a:r>
          </a:p>
          <a:p>
            <a:pPr marL="514350" indent="-514350" algn="l">
              <a:buFont typeface="+mj-lt"/>
              <a:buAutoNum type="arabicPeriod"/>
            </a:pPr>
            <a:r>
              <a:rPr lang="nl-NL" sz="2800" b="1" dirty="0"/>
              <a:t>Het in groep 8 blijven op school. Dus jaar extra in de O12</a:t>
            </a:r>
          </a:p>
          <a:p>
            <a:pPr marL="514350" indent="-514350" algn="l">
              <a:buFont typeface="+mj-lt"/>
              <a:buAutoNum type="arabicPeriod"/>
            </a:pPr>
            <a:r>
              <a:rPr lang="nl-NL" sz="2800" b="1" dirty="0"/>
              <a:t>Nog een jaar eindexamen doen en extra in de O18 blijven</a:t>
            </a:r>
          </a:p>
        </p:txBody>
      </p:sp>
    </p:spTree>
    <p:extLst>
      <p:ext uri="{BB962C8B-B14F-4D97-AF65-F5344CB8AC3E}">
        <p14:creationId xmlns:p14="http://schemas.microsoft.com/office/powerpoint/2010/main" val="45304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4000" b="1" dirty="0">
                <a:solidFill>
                  <a:srgbClr val="0070C0"/>
                </a:solidFill>
              </a:rPr>
              <a:t>Tijdslijn</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fontScale="92500"/>
          </a:bodyPr>
          <a:lstStyle/>
          <a:p>
            <a:pPr marL="342900" indent="-342900" algn="l">
              <a:buFont typeface="Arial" panose="020B0604020202020204" pitchFamily="34" charset="0"/>
              <a:buChar char="•"/>
            </a:pPr>
            <a:r>
              <a:rPr lang="nl-NL" sz="2800" b="1" dirty="0"/>
              <a:t>Meetrainen is bezig sinds eind februari en eindigt op 17 mei</a:t>
            </a:r>
          </a:p>
          <a:p>
            <a:pPr marL="342900" indent="-342900" algn="l">
              <a:buFont typeface="Arial" panose="020B0604020202020204" pitchFamily="34" charset="0"/>
              <a:buChar char="•"/>
            </a:pPr>
            <a:r>
              <a:rPr lang="nl-NL" sz="2800" b="1" dirty="0"/>
              <a:t>Tafeltjesavonden vinden plaats in april met de TCO</a:t>
            </a:r>
          </a:p>
          <a:p>
            <a:pPr marL="342900" indent="-342900" algn="l">
              <a:buFont typeface="Arial" panose="020B0604020202020204" pitchFamily="34" charset="0"/>
              <a:buChar char="•"/>
            </a:pPr>
            <a:r>
              <a:rPr lang="nl-NL" sz="2800" b="1" dirty="0"/>
              <a:t>Bekendmaken indelingsgroepen: 12 mei</a:t>
            </a:r>
          </a:p>
          <a:p>
            <a:pPr marL="342900" indent="-342900" algn="l">
              <a:buFont typeface="Arial" panose="020B0604020202020204" pitchFamily="34" charset="0"/>
              <a:buChar char="•"/>
            </a:pPr>
            <a:r>
              <a:rPr lang="nl-NL" sz="2800" b="1" dirty="0"/>
              <a:t>Start indelingstrainingen: 21 mei</a:t>
            </a:r>
          </a:p>
          <a:p>
            <a:pPr marL="342900" indent="-342900" algn="l">
              <a:buFont typeface="Arial" panose="020B0604020202020204" pitchFamily="34" charset="0"/>
              <a:buChar char="•"/>
            </a:pPr>
            <a:r>
              <a:rPr lang="nl-NL" sz="2800" b="1" dirty="0"/>
              <a:t>Bekendmaken groepen O12: 23 mei MO12 en 24 mei JO12</a:t>
            </a:r>
          </a:p>
          <a:p>
            <a:pPr marL="342900" indent="-342900" algn="l">
              <a:buFont typeface="Arial" panose="020B0604020202020204" pitchFamily="34" charset="0"/>
              <a:buChar char="•"/>
            </a:pPr>
            <a:r>
              <a:rPr lang="nl-NL" sz="2800" b="1" dirty="0"/>
              <a:t>Einde indelingstrainingen: 12 juni</a:t>
            </a:r>
          </a:p>
          <a:p>
            <a:pPr marL="342900" indent="-342900" algn="l">
              <a:buFont typeface="Arial" panose="020B0604020202020204" pitchFamily="34" charset="0"/>
              <a:buChar char="•"/>
            </a:pPr>
            <a:r>
              <a:rPr lang="nl-NL" sz="2800" b="1" dirty="0"/>
              <a:t>Bekendmaken indelingen: 15 juni</a:t>
            </a:r>
          </a:p>
          <a:p>
            <a:pPr marL="342900" indent="-342900" algn="l">
              <a:buFont typeface="Arial" panose="020B0604020202020204" pitchFamily="34" charset="0"/>
              <a:buChar char="•"/>
            </a:pPr>
            <a:r>
              <a:rPr lang="nl-NL" sz="2800" b="1"/>
              <a:t>Openen online </a:t>
            </a:r>
            <a:r>
              <a:rPr lang="nl-NL" sz="2800" b="1" dirty="0"/>
              <a:t>vragenformulier indelingen: 17 juni</a:t>
            </a:r>
          </a:p>
          <a:p>
            <a:pPr marL="342900" indent="-342900" algn="l">
              <a:buFont typeface="Arial" panose="020B0604020202020204" pitchFamily="34" charset="0"/>
              <a:buChar char="•"/>
            </a:pPr>
            <a:r>
              <a:rPr lang="nl-NL" sz="2800" b="1" dirty="0"/>
              <a:t>Vragenavond indelingen op uitnodiging: 20 juni</a:t>
            </a:r>
          </a:p>
        </p:txBody>
      </p:sp>
    </p:spTree>
    <p:extLst>
      <p:ext uri="{BB962C8B-B14F-4D97-AF65-F5344CB8AC3E}">
        <p14:creationId xmlns:p14="http://schemas.microsoft.com/office/powerpoint/2010/main" val="149217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p:spPr>
        <p:txBody>
          <a:bodyPr>
            <a:noAutofit/>
          </a:bodyPr>
          <a:lstStyle/>
          <a:p>
            <a:endParaRPr lang="nl-NL" sz="4000" b="1" dirty="0"/>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a:bodyPr>
          <a:lstStyle/>
          <a:p>
            <a:endParaRPr lang="nl-NL" sz="5400" b="1" dirty="0"/>
          </a:p>
          <a:p>
            <a:endParaRPr lang="nl-NL" sz="5400" b="1" dirty="0"/>
          </a:p>
          <a:p>
            <a:r>
              <a:rPr lang="nl-NL" sz="5400" b="1" dirty="0"/>
              <a:t>Vragen??</a:t>
            </a:r>
          </a:p>
        </p:txBody>
      </p:sp>
    </p:spTree>
    <p:extLst>
      <p:ext uri="{BB962C8B-B14F-4D97-AF65-F5344CB8AC3E}">
        <p14:creationId xmlns:p14="http://schemas.microsoft.com/office/powerpoint/2010/main" val="127495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4C9AC-354C-D745-BD1C-44287649789F}"/>
              </a:ext>
            </a:extLst>
          </p:cNvPr>
          <p:cNvSpPr>
            <a:spLocks noGrp="1"/>
          </p:cNvSpPr>
          <p:nvPr>
            <p:ph type="title"/>
          </p:nvPr>
        </p:nvSpPr>
        <p:spPr>
          <a:solidFill>
            <a:schemeClr val="bg1"/>
          </a:solidFill>
        </p:spPr>
        <p:txBody>
          <a:bodyPr>
            <a:normAutofit/>
          </a:bodyPr>
          <a:lstStyle/>
          <a:p>
            <a:pPr algn="ctr"/>
            <a:r>
              <a:rPr lang="nl-NL" sz="5400" b="1" dirty="0">
                <a:solidFill>
                  <a:srgbClr val="0070C0"/>
                </a:solidFill>
              </a:rPr>
              <a:t>Indelingstrainingen</a:t>
            </a:r>
          </a:p>
        </p:txBody>
      </p:sp>
      <p:sp>
        <p:nvSpPr>
          <p:cNvPr id="3" name="Tijdelijke aanduiding voor inhoud 2">
            <a:extLst>
              <a:ext uri="{FF2B5EF4-FFF2-40B4-BE49-F238E27FC236}">
                <a16:creationId xmlns:a16="http://schemas.microsoft.com/office/drawing/2014/main" id="{DD3AFB49-464A-DC40-BD15-208D93AF066B}"/>
              </a:ext>
            </a:extLst>
          </p:cNvPr>
          <p:cNvSpPr>
            <a:spLocks noGrp="1"/>
          </p:cNvSpPr>
          <p:nvPr>
            <p:ph idx="1"/>
          </p:nvPr>
        </p:nvSpPr>
        <p:spPr>
          <a:solidFill>
            <a:srgbClr val="92D050"/>
          </a:solidFill>
        </p:spPr>
        <p:txBody>
          <a:bodyPr/>
          <a:lstStyle/>
          <a:p>
            <a:r>
              <a:rPr lang="nl-NL" b="1" dirty="0"/>
              <a:t>Hoe zien de indelingstrainingen eruit voor O12/O14/O16</a:t>
            </a:r>
          </a:p>
          <a:p>
            <a:r>
              <a:rPr lang="nl-NL" b="1" dirty="0"/>
              <a:t>Wat doen we in O8/O9/O10 en O18</a:t>
            </a:r>
          </a:p>
          <a:p>
            <a:r>
              <a:rPr lang="nl-NL" b="1" dirty="0"/>
              <a:t>Hoe komt de uiteindelijke indeling tot stand?</a:t>
            </a:r>
          </a:p>
          <a:p>
            <a:r>
              <a:rPr lang="nl-NL" b="1" dirty="0"/>
              <a:t>Vriendenteams en vriendenverzoeken</a:t>
            </a:r>
          </a:p>
          <a:p>
            <a:r>
              <a:rPr lang="nl-NL" b="1" dirty="0"/>
              <a:t>Vervroegd doorschuiven of een jaar langer in een categorie blijven kan dat?</a:t>
            </a:r>
          </a:p>
          <a:p>
            <a:r>
              <a:rPr lang="nl-NL" b="1" dirty="0"/>
              <a:t>Tijdslijn</a:t>
            </a:r>
          </a:p>
          <a:p>
            <a:endParaRPr lang="nl-NL" dirty="0"/>
          </a:p>
        </p:txBody>
      </p:sp>
    </p:spTree>
    <p:extLst>
      <p:ext uri="{BB962C8B-B14F-4D97-AF65-F5344CB8AC3E}">
        <p14:creationId xmlns:p14="http://schemas.microsoft.com/office/powerpoint/2010/main" val="75066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4C9AC-354C-D745-BD1C-44287649789F}"/>
              </a:ext>
            </a:extLst>
          </p:cNvPr>
          <p:cNvSpPr>
            <a:spLocks noGrp="1"/>
          </p:cNvSpPr>
          <p:nvPr>
            <p:ph type="title"/>
          </p:nvPr>
        </p:nvSpPr>
        <p:spPr>
          <a:solidFill>
            <a:schemeClr val="bg1"/>
          </a:solidFill>
        </p:spPr>
        <p:txBody>
          <a:bodyPr>
            <a:normAutofit/>
          </a:bodyPr>
          <a:lstStyle/>
          <a:p>
            <a:pPr algn="ctr"/>
            <a:r>
              <a:rPr lang="nl-NL" sz="5400" b="1" dirty="0">
                <a:solidFill>
                  <a:srgbClr val="0070C0"/>
                </a:solidFill>
              </a:rPr>
              <a:t>Indelingstrainingen</a:t>
            </a:r>
          </a:p>
        </p:txBody>
      </p:sp>
      <p:sp>
        <p:nvSpPr>
          <p:cNvPr id="3" name="Tijdelijke aanduiding voor inhoud 2">
            <a:extLst>
              <a:ext uri="{FF2B5EF4-FFF2-40B4-BE49-F238E27FC236}">
                <a16:creationId xmlns:a16="http://schemas.microsoft.com/office/drawing/2014/main" id="{DD3AFB49-464A-DC40-BD15-208D93AF066B}"/>
              </a:ext>
            </a:extLst>
          </p:cNvPr>
          <p:cNvSpPr>
            <a:spLocks noGrp="1"/>
          </p:cNvSpPr>
          <p:nvPr>
            <p:ph idx="1"/>
          </p:nvPr>
        </p:nvSpPr>
        <p:spPr/>
        <p:txBody>
          <a:bodyPr/>
          <a:lstStyle/>
          <a:p>
            <a:r>
              <a:rPr lang="nl-NL" b="1" dirty="0"/>
              <a:t>Bij de indelingstraining krijgen de kinderen een hesje met een rugnummer (graag 15 min voor de training aanwezig zijn voor het uitdelen).</a:t>
            </a:r>
          </a:p>
          <a:p>
            <a:r>
              <a:rPr lang="nl-NL" b="1" dirty="0"/>
              <a:t>De kinderen zullen door elkaar in groepen trainen en verschillende technische en tactische oefeningen afwerken.</a:t>
            </a:r>
          </a:p>
          <a:p>
            <a:r>
              <a:rPr lang="nl-NL" b="1" dirty="0"/>
              <a:t>De meest ervaren trainers zijn aanwezig om de kinderen te trainen en te beoordelen. Hierbij zullen zij ook aanwijzingen geven om te kijken hoe snel de kinderen die oppakken. </a:t>
            </a:r>
          </a:p>
          <a:p>
            <a:r>
              <a:rPr lang="nl-NL" b="1" dirty="0"/>
              <a:t>Ouders zijn niet welkom langs de velden tijdens de indelingstrainingen.</a:t>
            </a:r>
          </a:p>
        </p:txBody>
      </p:sp>
    </p:spTree>
    <p:extLst>
      <p:ext uri="{BB962C8B-B14F-4D97-AF65-F5344CB8AC3E}">
        <p14:creationId xmlns:p14="http://schemas.microsoft.com/office/powerpoint/2010/main" val="302074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rmAutofit fontScale="90000"/>
          </a:bodyPr>
          <a:lstStyle/>
          <a:p>
            <a:r>
              <a:rPr lang="nl-NL" b="1" dirty="0">
                <a:solidFill>
                  <a:srgbClr val="0070C0"/>
                </a:solidFill>
              </a:rPr>
              <a:t>Indeling O12</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499" y="1181099"/>
            <a:ext cx="10166965" cy="5303921"/>
          </a:xfrm>
        </p:spPr>
        <p:txBody>
          <a:bodyPr>
            <a:noAutofit/>
          </a:bodyPr>
          <a:lstStyle/>
          <a:p>
            <a:pPr marL="342900" indent="-342900" algn="l">
              <a:buFont typeface="Arial" panose="020B0604020202020204" pitchFamily="34" charset="0"/>
              <a:buChar char="•"/>
            </a:pPr>
            <a:r>
              <a:rPr lang="nl-NL" sz="2800" b="1" dirty="0"/>
              <a:t>1</a:t>
            </a:r>
            <a:r>
              <a:rPr lang="nl-NL" sz="2800" b="1" baseline="30000" dirty="0"/>
              <a:t>e</a:t>
            </a:r>
            <a:r>
              <a:rPr lang="nl-NL" sz="2800" b="1" dirty="0"/>
              <a:t> </a:t>
            </a:r>
            <a:r>
              <a:rPr lang="nl-NL" sz="2800" b="1" dirty="0" err="1"/>
              <a:t>jaars</a:t>
            </a:r>
            <a:r>
              <a:rPr lang="nl-NL" sz="2800" b="1" dirty="0"/>
              <a:t> O12 kinderen en 2</a:t>
            </a:r>
            <a:r>
              <a:rPr lang="nl-NL" sz="2800" b="1" baseline="30000" dirty="0"/>
              <a:t>e</a:t>
            </a:r>
            <a:r>
              <a:rPr lang="nl-NL" sz="2800" b="1" dirty="0"/>
              <a:t> </a:t>
            </a:r>
            <a:r>
              <a:rPr lang="nl-NL" sz="2800" b="1" dirty="0" err="1"/>
              <a:t>jaars</a:t>
            </a:r>
            <a:r>
              <a:rPr lang="nl-NL" sz="2800" b="1" dirty="0"/>
              <a:t> O12 kinderen trainen 2x apart van elkaar (in het vervolg worden de groepen gemengd)</a:t>
            </a:r>
          </a:p>
          <a:p>
            <a:pPr marL="342900" indent="-342900" algn="l">
              <a:buFont typeface="Arial" panose="020B0604020202020204" pitchFamily="34" charset="0"/>
              <a:buChar char="•"/>
            </a:pPr>
            <a:r>
              <a:rPr lang="nl-NL" sz="2800" b="1" dirty="0"/>
              <a:t>Er worden daarna 3 groepen gemaakt: O12-1/012-2+3/O12-4 (op don 23 mei worden de meiden groepen bekend gemaakt en op vrijdag 24 mei de jongens)</a:t>
            </a:r>
          </a:p>
          <a:p>
            <a:pPr marL="342900" indent="-342900" algn="l">
              <a:buFont typeface="Arial" panose="020B0604020202020204" pitchFamily="34" charset="0"/>
              <a:buChar char="•"/>
            </a:pPr>
            <a:r>
              <a:rPr lang="nl-NL" sz="2800" b="1" dirty="0"/>
              <a:t>Eerst traint O12-4 en hiervan kunnen kinderen naar O12-2+3 gaan. Daarna O12-2+3 en daarvan kunnen er weer kinderen naar O12-1 gaan.</a:t>
            </a:r>
          </a:p>
          <a:p>
            <a:pPr marL="342900" indent="-342900" algn="l">
              <a:buFont typeface="Arial" panose="020B0604020202020204" pitchFamily="34" charset="0"/>
              <a:buChar char="•"/>
            </a:pPr>
            <a:r>
              <a:rPr lang="nl-NL" sz="2800" b="1" dirty="0"/>
              <a:t>O12-1 traint daarna. Kinderen die dat niet halen spelen in O12-2</a:t>
            </a:r>
          </a:p>
          <a:p>
            <a:pPr marL="342900" indent="-342900" algn="l">
              <a:buFont typeface="Arial" panose="020B0604020202020204" pitchFamily="34" charset="0"/>
              <a:buChar char="•"/>
            </a:pPr>
            <a:r>
              <a:rPr lang="nl-NL" sz="2800" b="1" dirty="0"/>
              <a:t>Op 15 juni volgt dan de teamindeling van alle O12 teams.</a:t>
            </a:r>
          </a:p>
          <a:p>
            <a:pPr marL="342900" indent="-342900" algn="l">
              <a:buFont typeface="Arial" panose="020B0604020202020204" pitchFamily="34" charset="0"/>
              <a:buChar char="•"/>
            </a:pPr>
            <a:r>
              <a:rPr lang="nl-NL" sz="2800" b="1" dirty="0"/>
              <a:t>Kan zijn dat we bij het 4</a:t>
            </a:r>
            <a:r>
              <a:rPr lang="nl-NL" sz="2800" b="1" baseline="30000" dirty="0"/>
              <a:t>e</a:t>
            </a:r>
            <a:r>
              <a:rPr lang="nl-NL" sz="2800" b="1" dirty="0"/>
              <a:t> team en lager rekening houden met de middelbare school.</a:t>
            </a:r>
          </a:p>
        </p:txBody>
      </p:sp>
    </p:spTree>
    <p:extLst>
      <p:ext uri="{BB962C8B-B14F-4D97-AF65-F5344CB8AC3E}">
        <p14:creationId xmlns:p14="http://schemas.microsoft.com/office/powerpoint/2010/main" val="615343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rmAutofit fontScale="90000"/>
          </a:bodyPr>
          <a:lstStyle/>
          <a:p>
            <a:r>
              <a:rPr lang="nl-NL" b="1" dirty="0">
                <a:solidFill>
                  <a:srgbClr val="0070C0"/>
                </a:solidFill>
              </a:rPr>
              <a:t>Indeling O14</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a:bodyPr>
          <a:lstStyle/>
          <a:p>
            <a:pPr marL="342900" indent="-342900" algn="l">
              <a:buFont typeface="Arial" panose="020B0604020202020204" pitchFamily="34" charset="0"/>
              <a:buChar char="•"/>
            </a:pPr>
            <a:r>
              <a:rPr lang="nl-NL" sz="2800" b="1" dirty="0"/>
              <a:t>Er worden 3 groepen gemaakt: O14-1/014-2+3/O14-4. Deze worden op 12 mei bekend gemaakt via de site.</a:t>
            </a:r>
          </a:p>
          <a:p>
            <a:pPr marL="342900" indent="-342900" algn="l">
              <a:buFont typeface="Arial" panose="020B0604020202020204" pitchFamily="34" charset="0"/>
              <a:buChar char="•"/>
            </a:pPr>
            <a:r>
              <a:rPr lang="nl-NL" sz="2800" b="1" dirty="0"/>
              <a:t>Eerst traint O14-4 en hiervan kunnen kinderen naar O14-2+3 gaan. Daarna O14-2+3 en daarvan kunnen er weer kinderen naar O14-1 gaan.</a:t>
            </a:r>
          </a:p>
          <a:p>
            <a:pPr marL="342900" indent="-342900" algn="l">
              <a:buFont typeface="Arial" panose="020B0604020202020204" pitchFamily="34" charset="0"/>
              <a:buChar char="•"/>
            </a:pPr>
            <a:r>
              <a:rPr lang="nl-NL" sz="2800" b="1" dirty="0"/>
              <a:t>O14-1 traint daarna. Kinderen die dat niet halen spelen in O14-2</a:t>
            </a:r>
          </a:p>
          <a:p>
            <a:pPr marL="342900" indent="-342900" algn="l">
              <a:buFont typeface="Arial" panose="020B0604020202020204" pitchFamily="34" charset="0"/>
              <a:buChar char="•"/>
            </a:pPr>
            <a:r>
              <a:rPr lang="nl-NL" sz="2800" b="1" dirty="0"/>
              <a:t>Op 15 juni volgt dan de teamindeling van alle O14 teams.</a:t>
            </a:r>
          </a:p>
        </p:txBody>
      </p:sp>
    </p:spTree>
    <p:extLst>
      <p:ext uri="{BB962C8B-B14F-4D97-AF65-F5344CB8AC3E}">
        <p14:creationId xmlns:p14="http://schemas.microsoft.com/office/powerpoint/2010/main" val="274133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5400" b="1" dirty="0">
                <a:solidFill>
                  <a:srgbClr val="0070C0"/>
                </a:solidFill>
              </a:rPr>
              <a:t>Indeling O16</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a:bodyPr>
          <a:lstStyle/>
          <a:p>
            <a:pPr marL="342900" indent="-342900" algn="l">
              <a:buFont typeface="Arial" panose="020B0604020202020204" pitchFamily="34" charset="0"/>
              <a:buChar char="•"/>
            </a:pPr>
            <a:r>
              <a:rPr lang="nl-NL" sz="2800" b="1" dirty="0"/>
              <a:t>Er worden 3 groepen gemaakt: O16-1/016-2+3/O16-4. Deze worden op 12 mei bekend gemaakt via de site.</a:t>
            </a:r>
          </a:p>
          <a:p>
            <a:pPr marL="342900" indent="-342900" algn="l">
              <a:buFont typeface="Arial" panose="020B0604020202020204" pitchFamily="34" charset="0"/>
              <a:buChar char="•"/>
            </a:pPr>
            <a:r>
              <a:rPr lang="nl-NL" sz="2800" b="1" dirty="0"/>
              <a:t>Eerst traint O16-4 en hiervan kunnen kinderen naar O16-2+3 gaan. Daarna O16-2+3 en daarvan kunnen er weer kinderen naar O16-1 gaan.</a:t>
            </a:r>
          </a:p>
          <a:p>
            <a:pPr marL="342900" indent="-342900" algn="l">
              <a:buFont typeface="Arial" panose="020B0604020202020204" pitchFamily="34" charset="0"/>
              <a:buChar char="•"/>
            </a:pPr>
            <a:r>
              <a:rPr lang="nl-NL" sz="2800" b="1" dirty="0"/>
              <a:t>O16-1 traint daarna. Kinderen die dat niet halen spelen in O16-2</a:t>
            </a:r>
          </a:p>
          <a:p>
            <a:pPr marL="342900" indent="-342900" algn="l">
              <a:buFont typeface="Arial" panose="020B0604020202020204" pitchFamily="34" charset="0"/>
              <a:buChar char="•"/>
            </a:pPr>
            <a:r>
              <a:rPr lang="nl-NL" sz="2800" b="1" dirty="0"/>
              <a:t>Op 15 juni volgt dan de teamindeling van alle O16 teams.</a:t>
            </a:r>
          </a:p>
        </p:txBody>
      </p:sp>
    </p:spTree>
    <p:extLst>
      <p:ext uri="{BB962C8B-B14F-4D97-AF65-F5344CB8AC3E}">
        <p14:creationId xmlns:p14="http://schemas.microsoft.com/office/powerpoint/2010/main" val="274420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829E68-A71C-7748-A8A1-801B949DA39D}"/>
              </a:ext>
            </a:extLst>
          </p:cNvPr>
          <p:cNvSpPr>
            <a:spLocks noGrp="1"/>
          </p:cNvSpPr>
          <p:nvPr>
            <p:ph type="title"/>
          </p:nvPr>
        </p:nvSpPr>
        <p:spPr>
          <a:solidFill>
            <a:schemeClr val="bg1"/>
          </a:solidFill>
        </p:spPr>
        <p:txBody>
          <a:bodyPr>
            <a:normAutofit/>
          </a:bodyPr>
          <a:lstStyle/>
          <a:p>
            <a:pPr algn="ctr"/>
            <a:r>
              <a:rPr lang="nl-NL" sz="5400" b="1" dirty="0">
                <a:solidFill>
                  <a:srgbClr val="0070C0"/>
                </a:solidFill>
              </a:rPr>
              <a:t>Indeling O8/O9/O10</a:t>
            </a:r>
          </a:p>
        </p:txBody>
      </p:sp>
      <p:sp>
        <p:nvSpPr>
          <p:cNvPr id="3" name="Tijdelijke aanduiding voor inhoud 2">
            <a:extLst>
              <a:ext uri="{FF2B5EF4-FFF2-40B4-BE49-F238E27FC236}">
                <a16:creationId xmlns:a16="http://schemas.microsoft.com/office/drawing/2014/main" id="{38BAA344-F68D-4544-B975-75B5F8E378B3}"/>
              </a:ext>
            </a:extLst>
          </p:cNvPr>
          <p:cNvSpPr>
            <a:spLocks noGrp="1"/>
          </p:cNvSpPr>
          <p:nvPr>
            <p:ph idx="1"/>
          </p:nvPr>
        </p:nvSpPr>
        <p:spPr/>
        <p:txBody>
          <a:bodyPr/>
          <a:lstStyle/>
          <a:p>
            <a:r>
              <a:rPr lang="nl-NL" b="1" dirty="0"/>
              <a:t>O8 wordt random ingedeeld. Elk kind mag 1 vriendje of vriendinnetje opgeven.</a:t>
            </a:r>
          </a:p>
          <a:p>
            <a:r>
              <a:rPr lang="nl-NL" b="1" dirty="0"/>
              <a:t>O9 Daar vindt de indeling als volgt plaats. Het 1</a:t>
            </a:r>
            <a:r>
              <a:rPr lang="nl-NL" b="1" baseline="30000" dirty="0"/>
              <a:t>e</a:t>
            </a:r>
            <a:r>
              <a:rPr lang="nl-NL" b="1" dirty="0"/>
              <a:t> en 2</a:t>
            </a:r>
            <a:r>
              <a:rPr lang="nl-NL" b="1" baseline="30000" dirty="0"/>
              <a:t>e</a:t>
            </a:r>
            <a:r>
              <a:rPr lang="nl-NL" b="1" dirty="0"/>
              <a:t> team zijn gelijk qua motivatie, techniek en energie. Het 4</a:t>
            </a:r>
            <a:r>
              <a:rPr lang="nl-NL" b="1" baseline="30000" dirty="0"/>
              <a:t>e</a:t>
            </a:r>
            <a:r>
              <a:rPr lang="nl-NL" b="1" dirty="0"/>
              <a:t> en 5</a:t>
            </a:r>
            <a:r>
              <a:rPr lang="nl-NL" b="1" baseline="30000" dirty="0"/>
              <a:t>e</a:t>
            </a:r>
            <a:r>
              <a:rPr lang="nl-NL" b="1" dirty="0"/>
              <a:t> team worden ook gelijk ingedeeld op dezelfde gronden. Het 3</a:t>
            </a:r>
            <a:r>
              <a:rPr lang="nl-NL" b="1" baseline="30000" dirty="0"/>
              <a:t>e</a:t>
            </a:r>
            <a:r>
              <a:rPr lang="nl-NL" b="1" dirty="0"/>
              <a:t> team zit hier tussenin.</a:t>
            </a:r>
          </a:p>
          <a:p>
            <a:r>
              <a:rPr lang="nl-NL" b="1" dirty="0"/>
              <a:t>O10 wordt op dezelfde manier ingedeeld als O9, tenzij de groep voor het 1</a:t>
            </a:r>
            <a:r>
              <a:rPr lang="nl-NL" b="1" baseline="30000" dirty="0"/>
              <a:t>e</a:t>
            </a:r>
            <a:r>
              <a:rPr lang="nl-NL" b="1" dirty="0"/>
              <a:t> en 2</a:t>
            </a:r>
            <a:r>
              <a:rPr lang="nl-NL" b="1" baseline="30000" dirty="0"/>
              <a:t>e</a:t>
            </a:r>
            <a:r>
              <a:rPr lang="nl-NL" b="1" dirty="0"/>
              <a:t> team niet homogeen genoeg is. In dat geval worden het 1</a:t>
            </a:r>
            <a:r>
              <a:rPr lang="nl-NL" b="1" baseline="30000" dirty="0"/>
              <a:t>e</a:t>
            </a:r>
            <a:r>
              <a:rPr lang="nl-NL" b="1" dirty="0"/>
              <a:t> en 2</a:t>
            </a:r>
            <a:r>
              <a:rPr lang="nl-NL" b="1" baseline="30000" dirty="0"/>
              <a:t>e</a:t>
            </a:r>
            <a:r>
              <a:rPr lang="nl-NL" b="1" dirty="0"/>
              <a:t> team op sterkte ingedeeld</a:t>
            </a:r>
          </a:p>
        </p:txBody>
      </p:sp>
    </p:spTree>
    <p:extLst>
      <p:ext uri="{BB962C8B-B14F-4D97-AF65-F5344CB8AC3E}">
        <p14:creationId xmlns:p14="http://schemas.microsoft.com/office/powerpoint/2010/main" val="79565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5400" b="1" dirty="0">
                <a:solidFill>
                  <a:srgbClr val="0070C0"/>
                </a:solidFill>
              </a:rPr>
              <a:t>Indeling O18</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4508500"/>
          </a:xfrm>
        </p:spPr>
        <p:txBody>
          <a:bodyPr>
            <a:normAutofit/>
          </a:bodyPr>
          <a:lstStyle/>
          <a:p>
            <a:pPr marL="342900" indent="-342900" algn="l">
              <a:buFont typeface="Arial" panose="020B0604020202020204" pitchFamily="34" charset="0"/>
              <a:buChar char="•"/>
            </a:pPr>
            <a:r>
              <a:rPr lang="nl-NL" sz="2800" b="1" dirty="0"/>
              <a:t>Er wordt alleen een O18-1 indelingsgroep gemaakt.</a:t>
            </a:r>
          </a:p>
          <a:p>
            <a:pPr marL="342900" indent="-342900" algn="l">
              <a:buFont typeface="Arial" panose="020B0604020202020204" pitchFamily="34" charset="0"/>
              <a:buChar char="•"/>
            </a:pPr>
            <a:r>
              <a:rPr lang="nl-NL" sz="2800" b="1" dirty="0"/>
              <a:t>Het 2</a:t>
            </a:r>
            <a:r>
              <a:rPr lang="nl-NL" sz="2800" b="1" baseline="30000" dirty="0"/>
              <a:t>e</a:t>
            </a:r>
            <a:r>
              <a:rPr lang="nl-NL" sz="2800" b="1" dirty="0"/>
              <a:t> team wordt op sterkte ingedeeld, maar is geen opleidingsteam.</a:t>
            </a:r>
          </a:p>
          <a:p>
            <a:pPr marL="342900" indent="-342900" algn="l">
              <a:buFont typeface="Arial" panose="020B0604020202020204" pitchFamily="34" charset="0"/>
              <a:buChar char="•"/>
            </a:pPr>
            <a:r>
              <a:rPr lang="nl-NL" sz="2800" b="1" dirty="0"/>
              <a:t>De andere teams worden zowel op sterkte ingedeeld als op sociale gronden.</a:t>
            </a:r>
          </a:p>
        </p:txBody>
      </p:sp>
    </p:spTree>
    <p:extLst>
      <p:ext uri="{BB962C8B-B14F-4D97-AF65-F5344CB8AC3E}">
        <p14:creationId xmlns:p14="http://schemas.microsoft.com/office/powerpoint/2010/main" val="240453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7CA7F-C653-D04C-9AC8-C8A8AC3A3D6B}"/>
              </a:ext>
            </a:extLst>
          </p:cNvPr>
          <p:cNvSpPr>
            <a:spLocks noGrp="1"/>
          </p:cNvSpPr>
          <p:nvPr>
            <p:ph type="ctrTitle"/>
          </p:nvPr>
        </p:nvSpPr>
        <p:spPr>
          <a:xfrm>
            <a:off x="1587500" y="195263"/>
            <a:ext cx="9144000" cy="820737"/>
          </a:xfrm>
          <a:solidFill>
            <a:schemeClr val="bg1"/>
          </a:solidFill>
        </p:spPr>
        <p:txBody>
          <a:bodyPr>
            <a:noAutofit/>
          </a:bodyPr>
          <a:lstStyle/>
          <a:p>
            <a:r>
              <a:rPr lang="nl-NL" sz="4000" b="1" dirty="0">
                <a:solidFill>
                  <a:srgbClr val="0070C0"/>
                </a:solidFill>
              </a:rPr>
              <a:t>Hoe komt de indeling uiteindelijk tot stand?</a:t>
            </a:r>
          </a:p>
        </p:txBody>
      </p:sp>
      <p:sp>
        <p:nvSpPr>
          <p:cNvPr id="3" name="Ondertitel 2">
            <a:extLst>
              <a:ext uri="{FF2B5EF4-FFF2-40B4-BE49-F238E27FC236}">
                <a16:creationId xmlns:a16="http://schemas.microsoft.com/office/drawing/2014/main" id="{4932DE85-BE4F-B54C-81DB-9275487EA7DC}"/>
              </a:ext>
            </a:extLst>
          </p:cNvPr>
          <p:cNvSpPr>
            <a:spLocks noGrp="1"/>
          </p:cNvSpPr>
          <p:nvPr>
            <p:ph type="subTitle" idx="1"/>
          </p:nvPr>
        </p:nvSpPr>
        <p:spPr>
          <a:xfrm>
            <a:off x="1587500" y="1181100"/>
            <a:ext cx="9144000" cy="5171574"/>
          </a:xfrm>
        </p:spPr>
        <p:txBody>
          <a:bodyPr>
            <a:normAutofit fontScale="92500" lnSpcReduction="10000"/>
          </a:bodyPr>
          <a:lstStyle/>
          <a:p>
            <a:pPr marL="342900" indent="-342900" algn="l">
              <a:buFont typeface="Arial" panose="020B0604020202020204" pitchFamily="34" charset="0"/>
              <a:buChar char="•"/>
            </a:pPr>
            <a:r>
              <a:rPr lang="nl-NL" sz="3000" b="1" dirty="0"/>
              <a:t>De trainers en coaches hebben 2x een evaluatieformulier ingevuld</a:t>
            </a:r>
          </a:p>
          <a:p>
            <a:pPr marL="342900" indent="-342900" algn="l">
              <a:buFont typeface="Arial" panose="020B0604020202020204" pitchFamily="34" charset="0"/>
              <a:buChar char="•"/>
            </a:pPr>
            <a:r>
              <a:rPr lang="nl-NL" sz="3000" b="1" dirty="0"/>
              <a:t>Sommige kinderen hebben meegetraind en worden ook beoordeeld op dat niveau</a:t>
            </a:r>
          </a:p>
          <a:p>
            <a:pPr marL="342900" indent="-342900" algn="l">
              <a:buFont typeface="Arial" panose="020B0604020202020204" pitchFamily="34" charset="0"/>
              <a:buChar char="•"/>
            </a:pPr>
            <a:r>
              <a:rPr lang="nl-NL" sz="3000" b="1" dirty="0"/>
              <a:t>Inzicht technische staf op basis van trainingen en wedstrijden (Scouting)</a:t>
            </a:r>
          </a:p>
          <a:p>
            <a:pPr marL="342900" indent="-342900" algn="l">
              <a:buFont typeface="Arial" panose="020B0604020202020204" pitchFamily="34" charset="0"/>
              <a:buChar char="•"/>
            </a:pPr>
            <a:r>
              <a:rPr lang="nl-NL" sz="3000" b="1" dirty="0"/>
              <a:t>Indelingstrainingen check of het beeld klopt of aangepast moet worden.</a:t>
            </a:r>
          </a:p>
          <a:p>
            <a:pPr marL="342900" indent="-342900" algn="l">
              <a:buFont typeface="Arial" panose="020B0604020202020204" pitchFamily="34" charset="0"/>
              <a:buChar char="•"/>
            </a:pPr>
            <a:r>
              <a:rPr lang="nl-NL" sz="3000" b="1" dirty="0"/>
              <a:t>Indeling is een beeld van het hele jaar en geen momentopname.</a:t>
            </a:r>
          </a:p>
          <a:p>
            <a:pPr marL="342900" indent="-342900" algn="l">
              <a:buFont typeface="Arial" panose="020B0604020202020204" pitchFamily="34" charset="0"/>
              <a:buChar char="•"/>
            </a:pPr>
            <a:r>
              <a:rPr lang="nl-NL" sz="3000" b="1" dirty="0"/>
              <a:t>Keepers doen gewoon mee aan de indelingstrainingen en worden door de coaches en keeperstrainers beoordeeld.</a:t>
            </a:r>
          </a:p>
          <a:p>
            <a:pPr marL="342900" indent="-342900" algn="l">
              <a:buFont typeface="Arial" panose="020B0604020202020204" pitchFamily="34" charset="0"/>
              <a:buChar char="•"/>
            </a:pPr>
            <a:endParaRPr lang="nl-NL" sz="2800" b="1" dirty="0"/>
          </a:p>
        </p:txBody>
      </p:sp>
    </p:spTree>
    <p:extLst>
      <p:ext uri="{BB962C8B-B14F-4D97-AF65-F5344CB8AC3E}">
        <p14:creationId xmlns:p14="http://schemas.microsoft.com/office/powerpoint/2010/main" val="127096113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872</Words>
  <Application>Microsoft Macintosh PowerPoint</Application>
  <PresentationFormat>Breedbeeld</PresentationFormat>
  <Paragraphs>73</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Indelingstrainingen</vt:lpstr>
      <vt:lpstr>Indelingstrainingen</vt:lpstr>
      <vt:lpstr>Indelingstrainingen</vt:lpstr>
      <vt:lpstr>Indeling O12</vt:lpstr>
      <vt:lpstr>Indeling O14</vt:lpstr>
      <vt:lpstr>Indeling O16</vt:lpstr>
      <vt:lpstr>Indeling O8/O9/O10</vt:lpstr>
      <vt:lpstr>Indeling O18</vt:lpstr>
      <vt:lpstr>Hoe komt de indeling uiteindelijk tot stand?</vt:lpstr>
      <vt:lpstr>Vriendenteams en vriendenverzoeken</vt:lpstr>
      <vt:lpstr>Vervroegd doorschuiven/langer blijven?</vt:lpstr>
      <vt:lpstr>Tijdslijn</vt:lpstr>
      <vt:lpstr>PowerPoint-presentatie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Indeling O12</dc:title>
  <dc:creator>Microsoft Office User</dc:creator>
  <cp:lastModifiedBy>Microsoft Office User</cp:lastModifiedBy>
  <cp:revision>12</cp:revision>
  <dcterms:created xsi:type="dcterms:W3CDTF">2024-04-08T10:16:24Z</dcterms:created>
  <dcterms:modified xsi:type="dcterms:W3CDTF">2024-04-25T10:53:05Z</dcterms:modified>
</cp:coreProperties>
</file>